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3"/>
  </p:notesMasterIdLst>
  <p:sldIdLst>
    <p:sldId id="269" r:id="rId2"/>
  </p:sldIdLst>
  <p:sldSz cx="7559675" cy="1008062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014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FB8F6-4F83-4DBA-89D4-EFEBDC80B98E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EE9BF-8FE2-4D96-94E2-597580C3D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5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503A2-B115-4886-BBD1-7B9C83E16C7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247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D212-586C-49C2-9A81-EF867D664FA2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46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D906-616D-46DE-A731-4E3F3D684CC3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86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D4F2-7E93-4AFF-A035-482CEBED353C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5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DEFD-E3E1-499F-8455-36F85957A2F5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7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94CDA-D39B-4D36-AC14-F2F7AD8E5407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76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5627-1488-4AD6-B2CC-98355D25DB3E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2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CBE9-2698-4C43-A3B8-6702C495E08C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8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5EAE-BACB-4BBB-B0D3-38E320403B3B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2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DB1C-B369-46D9-8220-8140A4487144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36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3ED1E-B890-4160-84AC-37D27B2091EA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1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7D2F-8F89-45E6-8145-D05593F8DF4A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DC6F5-56A4-42B4-B421-5432F0357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55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0D86D-9CEF-45FA-9DAD-00DFF3EBD59B}" type="datetime1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4F298-4BA2-4DCE-9514-66340BEEB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03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hf sldNum="0"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20900" y="573261"/>
            <a:ext cx="5652070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450" u="sng" dirty="0">
              <a:latin typeface="+mj-ea"/>
              <a:ea typeface="+mj-ea"/>
            </a:endParaRPr>
          </a:p>
          <a:p>
            <a:pPr algn="ctr"/>
            <a:r>
              <a:rPr kumimoji="1" lang="ja-JP" altLang="en-US" sz="20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混雑状況等のリアルタイム</a:t>
            </a:r>
            <a:r>
              <a:rPr kumimoji="1" lang="ja-JP" altLang="en-US" sz="20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配信（ＷＥＢ画面）</a:t>
            </a:r>
            <a:r>
              <a:rPr kumimoji="1" lang="ja-JP" altLang="en-US" sz="674" u="sng" dirty="0">
                <a:latin typeface="+mn-ea"/>
              </a:rPr>
              <a:t>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02898" y="1601879"/>
            <a:ext cx="434237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ts val="1400"/>
              </a:lnSpc>
            </a:pPr>
            <a:r>
              <a:rPr kumimoji="1"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〇窓口ボタンの説明</a:t>
            </a:r>
            <a:endParaRPr kumimoji="1"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①印鑑の登録：印鑑の登録・廃止の申請など</a:t>
            </a:r>
            <a:endParaRPr kumimoji="1" lang="en-US" altLang="ja-JP" sz="105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②住所の変更：転入・転出・転居・世帯の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変更など</a:t>
            </a:r>
            <a:endParaRPr kumimoji="1" lang="en-US" altLang="ja-JP" sz="105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③戸籍の届出：出生・死亡・婚姻・離婚など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④マイナンバー：マイナンバーカードの申請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、受け取り　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など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⑤電子証明書：マイナンバーカードの電子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証明書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発行、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更新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⑥その他ご相談：市民課の手続きに関する相談など</a:t>
            </a:r>
            <a:endParaRPr kumimoji="1"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400"/>
              </a:lnSpc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⑦８番交付窓口：各種証明書の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交付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1300"/>
              </a:lnSpc>
            </a:pP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730"/>
              </a:lnSpc>
            </a:pP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1">
              <a:lnSpc>
                <a:spcPts val="730"/>
              </a:lnSpc>
            </a:pP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kumimoji="1"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各呼出し番号</a:t>
            </a:r>
            <a:r>
              <a:rPr kumimoji="1"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</a:p>
          <a:p>
            <a:pPr lvl="1">
              <a:lnSpc>
                <a:spcPts val="730"/>
              </a:lnSpc>
            </a:pPr>
            <a:endParaRPr kumimoji="1" lang="en-US" altLang="ja-JP" sz="1000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1000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1000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1000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568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568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568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568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568" dirty="0">
              <a:latin typeface="+mn-ea"/>
            </a:endParaRPr>
          </a:p>
          <a:p>
            <a:pPr lvl="1">
              <a:lnSpc>
                <a:spcPts val="618"/>
              </a:lnSpc>
            </a:pPr>
            <a:endParaRPr kumimoji="1" lang="en-US" altLang="ja-JP" sz="568" dirty="0"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131" y="1668470"/>
            <a:ext cx="3468915" cy="371693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321133" y="185941"/>
            <a:ext cx="903674" cy="21544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別紙：利用方法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576188"/>
              </p:ext>
            </p:extLst>
          </p:nvPr>
        </p:nvGraphicFramePr>
        <p:xfrm>
          <a:off x="3852037" y="3889221"/>
          <a:ext cx="3518429" cy="149618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187654">
                  <a:extLst>
                    <a:ext uri="{9D8B030D-6E8A-4147-A177-3AD203B41FA5}">
                      <a16:colId xmlns:a16="http://schemas.microsoft.com/office/drawing/2014/main" val="3075063587"/>
                    </a:ext>
                  </a:extLst>
                </a:gridCol>
                <a:gridCol w="1330775">
                  <a:extLst>
                    <a:ext uri="{9D8B030D-6E8A-4147-A177-3AD203B41FA5}">
                      <a16:colId xmlns:a16="http://schemas.microsoft.com/office/drawing/2014/main" val="3993766222"/>
                    </a:ext>
                  </a:extLst>
                </a:gridCol>
              </a:tblGrid>
              <a:tr h="288233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手続き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/>
                        <a:t>呼出し番号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extLst>
                  <a:ext uri="{0D108BD9-81ED-4DB2-BD59-A6C34878D82A}">
                    <a16:rowId xmlns:a16="http://schemas.microsoft.com/office/drawing/2014/main" val="1720303607"/>
                  </a:ext>
                </a:extLst>
              </a:tr>
              <a:tr h="51973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050" dirty="0" smtClean="0"/>
                        <a:t>①印鑑登録、②住所の変更</a:t>
                      </a:r>
                      <a:endParaRPr kumimoji="1" lang="en-US" altLang="ja-JP" sz="1050" dirty="0" smtClean="0"/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050" dirty="0" smtClean="0"/>
                        <a:t>③戸籍の届出、⑥その他のご相談</a:t>
                      </a:r>
                      <a:endParaRPr kumimoji="1" lang="en-US" altLang="ja-JP" sz="105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【101</a:t>
                      </a:r>
                      <a:r>
                        <a:rPr kumimoji="1" lang="ja-JP" altLang="en-US" sz="1050" dirty="0" smtClean="0"/>
                        <a:t>～</a:t>
                      </a:r>
                      <a:r>
                        <a:rPr kumimoji="1" lang="en-US" altLang="ja-JP" sz="1050" dirty="0" smtClean="0"/>
                        <a:t>500</a:t>
                      </a:r>
                      <a:r>
                        <a:rPr kumimoji="1" lang="ja-JP" altLang="en-US" sz="1050" dirty="0" smtClean="0"/>
                        <a:t>番</a:t>
                      </a:r>
                      <a:r>
                        <a:rPr kumimoji="1" lang="en-US" altLang="ja-JP" sz="1050" dirty="0" smtClean="0"/>
                        <a:t>】</a:t>
                      </a:r>
                    </a:p>
                  </a:txBody>
                  <a:tcPr marL="37075" marR="37075" marT="18537" marB="18537" anchor="ctr"/>
                </a:tc>
                <a:extLst>
                  <a:ext uri="{0D108BD9-81ED-4DB2-BD59-A6C34878D82A}">
                    <a16:rowId xmlns:a16="http://schemas.microsoft.com/office/drawing/2014/main" val="1655290846"/>
                  </a:ext>
                </a:extLst>
              </a:tr>
              <a:tr h="299543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④マイナンバー、⑤電子証明書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【701</a:t>
                      </a:r>
                      <a:r>
                        <a:rPr kumimoji="1" lang="ja-JP" altLang="en-US" sz="1050" dirty="0" smtClean="0"/>
                        <a:t>～</a:t>
                      </a:r>
                      <a:r>
                        <a:rPr kumimoji="1" lang="en-US" altLang="ja-JP" sz="1050" dirty="0" smtClean="0"/>
                        <a:t>999</a:t>
                      </a:r>
                      <a:r>
                        <a:rPr kumimoji="1" lang="ja-JP" altLang="en-US" sz="1050" dirty="0" smtClean="0"/>
                        <a:t>番</a:t>
                      </a:r>
                      <a:r>
                        <a:rPr kumimoji="1" lang="en-US" altLang="ja-JP" sz="1050" dirty="0" smtClean="0"/>
                        <a:t>】</a:t>
                      </a:r>
                      <a:endParaRPr kumimoji="1" lang="en-US" altLang="ja-JP" sz="105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extLst>
                  <a:ext uri="{0D108BD9-81ED-4DB2-BD59-A6C34878D82A}">
                    <a16:rowId xmlns:a16="http://schemas.microsoft.com/office/drawing/2014/main" val="287383934"/>
                  </a:ext>
                </a:extLst>
              </a:tr>
              <a:tr h="388679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⑦８番交付窓口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【1</a:t>
                      </a:r>
                      <a:r>
                        <a:rPr kumimoji="1" lang="ja-JP" altLang="en-US" sz="1050" dirty="0" smtClean="0"/>
                        <a:t>～</a:t>
                      </a:r>
                      <a:r>
                        <a:rPr kumimoji="1" lang="en-US" altLang="ja-JP" sz="1050" dirty="0" smtClean="0"/>
                        <a:t>100</a:t>
                      </a:r>
                      <a:r>
                        <a:rPr kumimoji="1" lang="ja-JP" altLang="en-US" sz="1050" dirty="0" smtClean="0"/>
                        <a:t>番</a:t>
                      </a:r>
                      <a:r>
                        <a:rPr kumimoji="1" lang="en-US" altLang="ja-JP" sz="1050" dirty="0" smtClean="0"/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lt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+mn-lt"/>
                          <a:ea typeface="ＭＳ ゴシック" panose="020B0609070205080204" pitchFamily="49" charset="-128"/>
                        </a:rPr>
                        <a:t>ランダムでお渡し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37075" marR="37075" marT="18537" marB="18537" anchor="ctr"/>
                </a:tc>
                <a:extLst>
                  <a:ext uri="{0D108BD9-81ED-4DB2-BD59-A6C34878D82A}">
                    <a16:rowId xmlns:a16="http://schemas.microsoft.com/office/drawing/2014/main" val="4277157134"/>
                  </a:ext>
                </a:extLst>
              </a:tr>
            </a:tbl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289969" y="3353359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①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131" y="6053880"/>
            <a:ext cx="3473870" cy="3707717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3775906" y="5993294"/>
            <a:ext cx="37076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05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〇窓口画面の説明</a:t>
            </a:r>
            <a:endParaRPr kumimoji="1" lang="en-US" altLang="ja-JP" sz="105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⑧待ち人数９人：現在の待ち人数</a:t>
            </a:r>
            <a:endParaRPr kumimoji="1" lang="en-US" altLang="ja-JP" sz="105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kumimoji="1" lang="en-US" altLang="ja-JP" sz="105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050" u="sng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現在呼び出し中の３人を含まない。</a:t>
            </a:r>
            <a:endParaRPr kumimoji="1" lang="en-US" altLang="ja-JP" sz="1050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⑨呼出し番号：現在呼び出している番号</a:t>
            </a:r>
            <a:endParaRPr kumimoji="1" lang="en-US" altLang="ja-JP" sz="105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05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（例）　　　の番号札をお持ちの場合、まもなく自分の</a:t>
            </a:r>
            <a:endParaRPr kumimoji="1" lang="en-US" altLang="ja-JP" sz="105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番号</a:t>
            </a:r>
            <a:r>
              <a:rPr kumimoji="1" lang="ja-JP" altLang="en-US" sz="10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が呼ばれることが分かる。</a:t>
            </a:r>
            <a:endParaRPr kumimoji="1" lang="en-US" altLang="ja-JP" sz="105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730"/>
              </a:lnSpc>
            </a:pPr>
            <a:endParaRPr kumimoji="1" lang="en-US" altLang="ja-JP" sz="568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2">
              <a:lnSpc>
                <a:spcPts val="618"/>
              </a:lnSpc>
            </a:pPr>
            <a:endParaRPr kumimoji="1" lang="en-US" altLang="ja-JP" sz="393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2">
              <a:lnSpc>
                <a:spcPts val="618"/>
              </a:lnSpc>
            </a:pPr>
            <a:endParaRPr kumimoji="1" lang="en-US" altLang="ja-JP" sz="393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2">
              <a:lnSpc>
                <a:spcPts val="618"/>
              </a:lnSpc>
            </a:pPr>
            <a:endParaRPr kumimoji="1" lang="en-US" altLang="ja-JP" sz="393" u="sng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5">
              <a:lnSpc>
                <a:spcPts val="618"/>
              </a:lnSpc>
            </a:pPr>
            <a:endParaRPr kumimoji="1" lang="en-US" altLang="ja-JP" sz="393" u="sng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236706" y="7041313"/>
            <a:ext cx="395584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0717</a:t>
            </a:r>
            <a:endParaRPr kumimoji="1" lang="ja-JP" altLang="en-US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749" y="1214496"/>
            <a:ext cx="2100303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450" u="sng" dirty="0">
              <a:latin typeface="+mj-ea"/>
              <a:ea typeface="+mj-ea"/>
            </a:endParaRPr>
          </a:p>
          <a:p>
            <a:pPr algn="ctr"/>
            <a:r>
              <a:rPr kumimoji="1" lang="ja-JP" altLang="en-US" sz="1400" b="1" u="sng" dirty="0">
                <a:latin typeface="+mn-ea"/>
              </a:rPr>
              <a:t>■トップメニュー画面</a:t>
            </a:r>
            <a:r>
              <a:rPr kumimoji="1" lang="ja-JP" altLang="en-US" sz="674" u="sng" dirty="0">
                <a:latin typeface="+mn-ea"/>
              </a:rPr>
              <a:t>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4533" y="5587509"/>
            <a:ext cx="1504795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450" u="sng" dirty="0">
              <a:latin typeface="+mj-ea"/>
              <a:ea typeface="+mj-ea"/>
            </a:endParaRPr>
          </a:p>
          <a:p>
            <a:pPr algn="ctr"/>
            <a:r>
              <a:rPr kumimoji="1" lang="ja-JP" altLang="en-US" sz="1400" b="1" u="sng" dirty="0">
                <a:latin typeface="+mn-ea"/>
              </a:rPr>
              <a:t>■番号案内画面</a:t>
            </a:r>
            <a:r>
              <a:rPr kumimoji="1" lang="ja-JP" altLang="en-US" sz="1400" u="sng" dirty="0">
                <a:latin typeface="+mn-ea"/>
              </a:rPr>
              <a:t>　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972" y="8145780"/>
            <a:ext cx="127657" cy="1350477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1436241" y="3353359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②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2598815" y="3353359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③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289969" y="4056617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rgbClr val="002060"/>
                </a:solidFill>
              </a:rPr>
              <a:t>④</a:t>
            </a:r>
            <a:endParaRPr kumimoji="1" lang="ja-JP" altLang="en-US" sz="800" dirty="0">
              <a:solidFill>
                <a:srgbClr val="002060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1444391" y="4056617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⑤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2598814" y="4051727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⑥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289968" y="4769489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⑦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310317" y="7386196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⑧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51DACA4-B825-42CC-A62F-CBC263CAC4BD}"/>
              </a:ext>
            </a:extLst>
          </p:cNvPr>
          <p:cNvSpPr/>
          <p:nvPr/>
        </p:nvSpPr>
        <p:spPr>
          <a:xfrm>
            <a:off x="176749" y="8736673"/>
            <a:ext cx="188965" cy="16869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2060"/>
                </a:solidFill>
              </a:rPr>
              <a:t>⑨</a:t>
            </a:r>
          </a:p>
        </p:txBody>
      </p:sp>
    </p:spTree>
    <p:extLst>
      <p:ext uri="{BB962C8B-B14F-4D97-AF65-F5344CB8AC3E}">
        <p14:creationId xmlns:p14="http://schemas.microsoft.com/office/powerpoint/2010/main" val="408037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556</TotalTime>
  <Words>265</Words>
  <Application>Microsoft Office PowerPoint</Application>
  <PresentationFormat>ユーザー設定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高岡市</dc:creator>
  <cp:lastModifiedBy>高岡市</cp:lastModifiedBy>
  <cp:revision>50</cp:revision>
  <cp:lastPrinted>2022-12-22T02:16:49Z</cp:lastPrinted>
  <dcterms:created xsi:type="dcterms:W3CDTF">2022-11-28T00:18:38Z</dcterms:created>
  <dcterms:modified xsi:type="dcterms:W3CDTF">2022-12-27T05:31:17Z</dcterms:modified>
</cp:coreProperties>
</file>